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9" r:id="rId3"/>
    <p:sldId id="280" r:id="rId4"/>
    <p:sldId id="265" r:id="rId5"/>
    <p:sldId id="270" r:id="rId6"/>
    <p:sldId id="278" r:id="rId7"/>
    <p:sldId id="269" r:id="rId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>
        <p:scale>
          <a:sx n="100" d="100"/>
          <a:sy n="100" d="100"/>
        </p:scale>
        <p:origin x="396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CF8AB-93DD-4CAE-B4B4-5B0BDD891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75DF31-9E48-4FD4-B8E3-F57D92A1BF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5F36C-9402-44FA-BB6C-571C6C2FC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52106-141D-4043-B3B9-0BE2FF8C8AF6}" type="datetimeFigureOut">
              <a:rPr lang="nb-NO" smtClean="0"/>
              <a:t>03.06.2025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DA64E-3E76-4C44-8F7A-CE7107C64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09FB9-3B69-46A8-A007-B89F3885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8E20-2082-42CB-A447-1D2629C22E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8928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276B1-CA88-430C-A092-E09851A46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5F0A12-03D0-44B1-89FD-28686D35BD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82F72-ADCB-4438-AE8D-1E1D88B69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52106-141D-4043-B3B9-0BE2FF8C8AF6}" type="datetimeFigureOut">
              <a:rPr lang="nb-NO" smtClean="0"/>
              <a:t>03.06.2025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92902-13EE-454D-A4D1-78CA15DF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024E-1854-4697-987C-6BF845DD2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8E20-2082-42CB-A447-1D2629C22E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1834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C8CADC-91B7-4D7C-AEAA-401E90FCF3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EB35ED-7038-4696-AC11-2C86799E3F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54CF81-B913-47F4-B86B-A625137FC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52106-141D-4043-B3B9-0BE2FF8C8AF6}" type="datetimeFigureOut">
              <a:rPr lang="nb-NO" smtClean="0"/>
              <a:t>03.06.2025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510E2-EBA2-4AF5-88C5-51711D4E0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B409D-F72C-4C64-99A0-BB918149B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8E20-2082-42CB-A447-1D2629C22E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5462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bilde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121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3942883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 userDrawn="1"/>
        </p:nvSpPr>
        <p:spPr>
          <a:xfrm>
            <a:off x="1642674" y="1170959"/>
            <a:ext cx="8542185" cy="105914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endParaRPr lang="ru-RU" sz="3200" b="1" spc="100" dirty="0">
              <a:solidFill>
                <a:srgbClr val="023C5C"/>
              </a:solidFill>
              <a:latin typeface="Georgia" panose="02040502050405020303" pitchFamily="18" charset="0"/>
              <a:ea typeface="Lato" panose="020F0502020204030203" pitchFamily="34" charset="0"/>
              <a:cs typeface="Poppins Semi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50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BFE91-B259-462F-88A5-5A827E132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5F668-55B2-4780-AF2F-70B5CAD14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CB3E4-1D2F-438A-840D-8624C051A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52106-141D-4043-B3B9-0BE2FF8C8AF6}" type="datetimeFigureOut">
              <a:rPr lang="nb-NO" smtClean="0"/>
              <a:t>03.06.2025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C8C7D-6A74-4850-9520-EC5583226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8124E2-F78E-48BB-A1E3-BAAFF773B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8E20-2082-42CB-A447-1D2629C22E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2735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85571-BEA8-4171-881E-9B4C367E8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C615A-A6EB-4E7D-9470-0875FC06E2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F46A3-7F45-48D7-86F0-E953DD811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52106-141D-4043-B3B9-0BE2FF8C8AF6}" type="datetimeFigureOut">
              <a:rPr lang="nb-NO" smtClean="0"/>
              <a:t>03.06.2025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30911-39CC-4E50-BC67-877BFDF45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4075B-C453-497F-8627-03E603D67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8E20-2082-42CB-A447-1D2629C22E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771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07887-977B-4764-B885-69CB4F633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AC8A9-C96C-4D36-8F69-84BF480B0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4BEEB6-1154-4DD9-BF62-126312F56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C63DD4-32B8-4BD0-82DF-BC3291E31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52106-141D-4043-B3B9-0BE2FF8C8AF6}" type="datetimeFigureOut">
              <a:rPr lang="nb-NO" smtClean="0"/>
              <a:t>03.06.2025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46AAF4-C0F4-4ADA-9046-544FA9751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0A4A06-2FFA-4271-8430-D2AD0F9A7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8E20-2082-42CB-A447-1D2629C22E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5172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9DCBE-EB8E-4522-9FC1-F0FBA4EA8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55431-648A-4250-9EEA-38F13ED02A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550CFD-D2CD-469B-9136-56603B5D7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F4170B-FB02-4390-8873-938448ECD4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91B81-E8D7-46B7-99B8-5B57F31F3F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646BF2-826D-49CB-AD24-358A5A85E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52106-141D-4043-B3B9-0BE2FF8C8AF6}" type="datetimeFigureOut">
              <a:rPr lang="nb-NO" smtClean="0"/>
              <a:t>03.06.2025</a:t>
            </a:fld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97ADE3-5B63-4120-8AD7-A62021C62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97FB9A-CA27-4D1F-A712-0A7C139D1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8E20-2082-42CB-A447-1D2629C22E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831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0AE09-E8AF-4D46-A34B-3143620AF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A997BB-FEF1-4FD9-A40F-F293BA074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52106-141D-4043-B3B9-0BE2FF8C8AF6}" type="datetimeFigureOut">
              <a:rPr lang="nb-NO" smtClean="0"/>
              <a:t>03.06.2025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3E0AF9-3DA6-4597-BE60-32ABB61F4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91D6E-1144-4AF0-B99E-214F3A7ED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8E20-2082-42CB-A447-1D2629C22E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0839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024E73-7B67-4303-8E9F-62C8D7155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52106-141D-4043-B3B9-0BE2FF8C8AF6}" type="datetimeFigureOut">
              <a:rPr lang="nb-NO" smtClean="0"/>
              <a:t>03.06.2025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BDECA6-42AB-4D25-A1D4-7F2C400F1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8A592-C6C7-4D2D-86A9-3F6761204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8E20-2082-42CB-A447-1D2629C22E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334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53622-D60B-4FFA-AAF4-7949EA2CF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414DC-0572-4EB4-854D-CAE9B0398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6E8C9-F8FD-43E9-8518-F39DA5C6BE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E5915D-9CA9-4E9D-B7A0-6DBFA0B2A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52106-141D-4043-B3B9-0BE2FF8C8AF6}" type="datetimeFigureOut">
              <a:rPr lang="nb-NO" smtClean="0"/>
              <a:t>03.06.2025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EC2D8A-2DE3-4EAA-A345-87ABE0736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07196C-0A29-4C90-BBE9-7B233AFBD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8E20-2082-42CB-A447-1D2629C22E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1719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4DDB9-5363-4DE4-9628-B310CB382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1298D5-09DE-4283-A82E-6B5634E608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C23E9-CE7B-479F-8DE4-710964A25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35164-FC79-4886-8298-97E85C9DA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52106-141D-4043-B3B9-0BE2FF8C8AF6}" type="datetimeFigureOut">
              <a:rPr lang="nb-NO" smtClean="0"/>
              <a:t>03.06.2025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B9F3C3-B0E7-440F-875F-6110EAA30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ACCAF-0334-42D5-8E97-08EC5F9D7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8E20-2082-42CB-A447-1D2629C22E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4177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159A6D-C370-4F8E-AA2A-873639E6D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E0CCAE-7E1E-4BD5-8D10-D7E41824E7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0EE4E-E60B-4EF8-A482-101E792754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52106-141D-4043-B3B9-0BE2FF8C8AF6}" type="datetimeFigureOut">
              <a:rPr lang="nb-NO" smtClean="0"/>
              <a:t>03.06.2025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F169F-D63B-4079-9CA4-F639A79B4B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C4912-FF6C-4867-ABDE-EBDF06C4EA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18E20-2082-42CB-A447-1D2629C22E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6738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8E6696C-7C48-4A78-870C-E263D7027F36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/>
        </p:blipFill>
        <p:spPr>
          <a:xfrm>
            <a:off x="-10233" y="-30763"/>
            <a:ext cx="12202235" cy="68887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853A1D-5D4A-4351-B197-840820CA07C3}"/>
              </a:ext>
            </a:extLst>
          </p:cNvPr>
          <p:cNvSpPr/>
          <p:nvPr/>
        </p:nvSpPr>
        <p:spPr>
          <a:xfrm>
            <a:off x="-10233" y="1699118"/>
            <a:ext cx="6096000" cy="3459763"/>
          </a:xfrm>
          <a:prstGeom prst="rect">
            <a:avLst/>
          </a:prstGeom>
          <a:solidFill>
            <a:srgbClr val="FFFFFF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E67FF82-D14B-4F2B-A875-055C86AD7F9B}"/>
              </a:ext>
            </a:extLst>
          </p:cNvPr>
          <p:cNvSpPr txBox="1">
            <a:spLocks/>
          </p:cNvSpPr>
          <p:nvPr/>
        </p:nvSpPr>
        <p:spPr>
          <a:xfrm>
            <a:off x="702066" y="2432099"/>
            <a:ext cx="4681009" cy="68209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b="1" spc="100" dirty="0" err="1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Lato" panose="020F0502020204030203" pitchFamily="34" charset="0"/>
                <a:cs typeface="Calibri" panose="020F0502020204030204" pitchFamily="34" charset="0"/>
              </a:rPr>
              <a:t>Acting</a:t>
            </a:r>
            <a:r>
              <a:rPr lang="nb-NO" sz="3200" b="1" spc="1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nb-NO" sz="3200" b="1" spc="100" dirty="0" err="1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Lato" panose="020F0502020204030203" pitchFamily="34" charset="0"/>
                <a:cs typeface="Calibri" panose="020F0502020204030204" pitchFamily="34" charset="0"/>
              </a:rPr>
              <a:t>on</a:t>
            </a:r>
            <a:r>
              <a:rPr lang="nb-NO" sz="3200" b="1" spc="1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Lato" panose="020F0502020204030203" pitchFamily="34" charset="0"/>
                <a:cs typeface="Calibri" panose="020F0502020204030204" pitchFamily="34" charset="0"/>
              </a:rPr>
              <a:t> AI:</a:t>
            </a:r>
            <a:endParaRPr lang="ru-RU" sz="1600" b="1" spc="100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  <a:ea typeface="Lato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F0D71E25-C479-4733-9C8C-BB530AFDFCF9}"/>
              </a:ext>
            </a:extLst>
          </p:cNvPr>
          <p:cNvSpPr txBox="1">
            <a:spLocks/>
          </p:cNvSpPr>
          <p:nvPr/>
        </p:nvSpPr>
        <p:spPr>
          <a:xfrm>
            <a:off x="702066" y="3880604"/>
            <a:ext cx="4681009" cy="11853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accent1"/>
                </a:solidFill>
              </a:rPr>
              <a:t>Led by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accent1"/>
                </a:solidFill>
              </a:rPr>
              <a:t>Kjetil Rommetveit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University of Bergen</a:t>
            </a: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321C468C-FB7E-4B8D-87C0-3EF58ADB56D0}"/>
              </a:ext>
            </a:extLst>
          </p:cNvPr>
          <p:cNvSpPr txBox="1">
            <a:spLocks/>
          </p:cNvSpPr>
          <p:nvPr/>
        </p:nvSpPr>
        <p:spPr>
          <a:xfrm>
            <a:off x="702066" y="3042601"/>
            <a:ext cx="4681009" cy="838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spc="100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Digital Constitutionalism in the Age of Artificial Intelligence</a:t>
            </a:r>
            <a:endParaRPr lang="en-GB" sz="2200" spc="100" dirty="0">
              <a:solidFill>
                <a:schemeClr val="accent1">
                  <a:lumMod val="75000"/>
                </a:schemeClr>
              </a:solidFill>
              <a:latin typeface="+mj-lt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29142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8E6696C-7C48-4A78-870C-E263D7027F36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4" b="12394"/>
          <a:stretch/>
        </p:blipFill>
        <p:spPr>
          <a:xfrm>
            <a:off x="-10233" y="-30763"/>
            <a:ext cx="12202235" cy="68887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853A1D-5D4A-4351-B197-840820CA07C3}"/>
              </a:ext>
            </a:extLst>
          </p:cNvPr>
          <p:cNvSpPr/>
          <p:nvPr/>
        </p:nvSpPr>
        <p:spPr>
          <a:xfrm>
            <a:off x="-10233" y="1699118"/>
            <a:ext cx="6096000" cy="3459763"/>
          </a:xfrm>
          <a:prstGeom prst="rect">
            <a:avLst/>
          </a:prstGeom>
          <a:solidFill>
            <a:srgbClr val="FFFFFF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E67FF82-D14B-4F2B-A875-055C86AD7F9B}"/>
              </a:ext>
            </a:extLst>
          </p:cNvPr>
          <p:cNvSpPr txBox="1">
            <a:spLocks/>
          </p:cNvSpPr>
          <p:nvPr/>
        </p:nvSpPr>
        <p:spPr>
          <a:xfrm>
            <a:off x="702066" y="2636348"/>
            <a:ext cx="4681009" cy="68209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b="1" spc="1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Lato" panose="020F0502020204030203" pitchFamily="34" charset="0"/>
                <a:cs typeface="Calibri" panose="020F0502020204030204" pitchFamily="34" charset="0"/>
              </a:rPr>
              <a:t>Material </a:t>
            </a:r>
            <a:r>
              <a:rPr lang="nb-NO" sz="3200" b="1" spc="100" dirty="0" err="1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Lato" panose="020F0502020204030203" pitchFamily="34" charset="0"/>
                <a:cs typeface="Calibri" panose="020F0502020204030204" pitchFamily="34" charset="0"/>
              </a:rPr>
              <a:t>Ecologies</a:t>
            </a:r>
            <a:r>
              <a:rPr lang="nb-NO" sz="3200" b="1" spc="1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nb-NO" sz="3200" b="1" spc="100" dirty="0" err="1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Lato" panose="020F0502020204030203" pitchFamily="34" charset="0"/>
                <a:cs typeface="Calibri" panose="020F0502020204030204" pitchFamily="34" charset="0"/>
              </a:rPr>
              <a:t>of</a:t>
            </a:r>
            <a:r>
              <a:rPr lang="nb-NO" sz="3200" b="1" spc="1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Lato" panose="020F0502020204030203" pitchFamily="34" charset="0"/>
                <a:cs typeface="Calibri" panose="020F0502020204030204" pitchFamily="34" charset="0"/>
              </a:rPr>
              <a:t> Design</a:t>
            </a:r>
            <a:endParaRPr lang="ru-RU" sz="1600" b="1" spc="100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  <a:ea typeface="Lato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F0D71E25-C479-4733-9C8C-BB530AFDFCF9}"/>
              </a:ext>
            </a:extLst>
          </p:cNvPr>
          <p:cNvSpPr txBox="1">
            <a:spLocks/>
          </p:cNvSpPr>
          <p:nvPr/>
        </p:nvSpPr>
        <p:spPr>
          <a:xfrm>
            <a:off x="702066" y="3645980"/>
            <a:ext cx="4681009" cy="11853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accent1"/>
                </a:solidFill>
              </a:rPr>
              <a:t>Led by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accent1"/>
                </a:solidFill>
              </a:rPr>
              <a:t>Kjetil Fallan &amp; Ingrid Halland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University of Oslo &amp; University of Bergen</a:t>
            </a:r>
          </a:p>
        </p:txBody>
      </p:sp>
    </p:spTree>
    <p:extLst>
      <p:ext uri="{BB962C8B-B14F-4D97-AF65-F5344CB8AC3E}">
        <p14:creationId xmlns:p14="http://schemas.microsoft.com/office/powerpoint/2010/main" val="246500588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8E6696C-7C48-4A78-870C-E263D7027F36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0" r="14444"/>
          <a:stretch/>
        </p:blipFill>
        <p:spPr>
          <a:xfrm>
            <a:off x="0" y="-30763"/>
            <a:ext cx="12192000" cy="68887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853A1D-5D4A-4351-B197-840820CA07C3}"/>
              </a:ext>
            </a:extLst>
          </p:cNvPr>
          <p:cNvSpPr/>
          <p:nvPr/>
        </p:nvSpPr>
        <p:spPr>
          <a:xfrm>
            <a:off x="-10233" y="1699118"/>
            <a:ext cx="6096000" cy="3459763"/>
          </a:xfrm>
          <a:prstGeom prst="rect">
            <a:avLst/>
          </a:prstGeom>
          <a:solidFill>
            <a:srgbClr val="FFFFFF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E67FF82-D14B-4F2B-A875-055C86AD7F9B}"/>
              </a:ext>
            </a:extLst>
          </p:cNvPr>
          <p:cNvSpPr txBox="1">
            <a:spLocks/>
          </p:cNvSpPr>
          <p:nvPr/>
        </p:nvSpPr>
        <p:spPr>
          <a:xfrm>
            <a:off x="702066" y="2333625"/>
            <a:ext cx="4681009" cy="17240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pc="1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Lato" panose="020F0502020204030203" pitchFamily="34" charset="0"/>
                <a:cs typeface="Calibri" panose="020F0502020204030204" pitchFamily="34" charset="0"/>
              </a:rPr>
              <a:t>Mathematical Challenges in Brain Mechanics</a:t>
            </a:r>
            <a:endParaRPr lang="ru-RU" sz="1600" b="1" spc="100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  <a:ea typeface="Lato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F0D71E25-C479-4733-9C8C-BB530AFDFCF9}"/>
              </a:ext>
            </a:extLst>
          </p:cNvPr>
          <p:cNvSpPr txBox="1">
            <a:spLocks/>
          </p:cNvSpPr>
          <p:nvPr/>
        </p:nvSpPr>
        <p:spPr>
          <a:xfrm>
            <a:off x="702066" y="3880604"/>
            <a:ext cx="4681009" cy="11853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accent1"/>
                </a:solidFill>
              </a:rPr>
              <a:t>Led by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accent1"/>
                </a:solidFill>
              </a:rPr>
              <a:t>Kent-Andre Mardal &amp; Jan Martin Nordbotten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University of Oslo &amp; University of Bergen</a:t>
            </a:r>
          </a:p>
        </p:txBody>
      </p:sp>
    </p:spTree>
    <p:extLst>
      <p:ext uri="{BB962C8B-B14F-4D97-AF65-F5344CB8AC3E}">
        <p14:creationId xmlns:p14="http://schemas.microsoft.com/office/powerpoint/2010/main" val="263180520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910443" y="1197205"/>
            <a:ext cx="5295749" cy="93334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chemeClr val="accent2"/>
                </a:solidFill>
                <a:ea typeface="Calibri" charset="0"/>
                <a:cs typeface="Calibri" charset="0"/>
              </a:rPr>
              <a:t>Our design</a:t>
            </a:r>
          </a:p>
        </p:txBody>
      </p:sp>
      <p:sp>
        <p:nvSpPr>
          <p:cNvPr id="2" name="Rectangle 1"/>
          <p:cNvSpPr/>
          <p:nvPr/>
        </p:nvSpPr>
        <p:spPr>
          <a:xfrm>
            <a:off x="1910443" y="2130551"/>
            <a:ext cx="867047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Feel free to add or delete any pages of this Power Point presentation.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We’ve added some pages so that you can get a feel for the CAS layout: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CAS primary fonts are Georgia Bold for titles, Calibri Light for headings and Calibri for text.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If you look closely, there is a slight diagonal gradient in the background on our white slides.</a:t>
            </a:r>
            <a:endParaRPr lang="en-GB" sz="1200" dirty="0">
              <a:solidFill>
                <a:schemeClr val="tx1">
                  <a:alpha val="90000"/>
                </a:schemeClr>
              </a:solidFill>
              <a:ea typeface="Calibri Light" charset="0"/>
              <a:cs typeface="Calibri Light" charset="0"/>
            </a:endParaRPr>
          </a:p>
          <a:p>
            <a:pPr marL="800100" lvl="1" indent="-342900">
              <a:spcAft>
                <a:spcPts val="12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As we use a scrolling transition between the slides, the shades go from white to light grey on this slide, and from light grey to white on the next.</a:t>
            </a:r>
          </a:p>
        </p:txBody>
      </p:sp>
    </p:spTree>
    <p:extLst>
      <p:ext uri="{BB962C8B-B14F-4D97-AF65-F5344CB8AC3E}">
        <p14:creationId xmlns:p14="http://schemas.microsoft.com/office/powerpoint/2010/main" val="323159577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910443" y="1362305"/>
            <a:ext cx="5295749" cy="93334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US" sz="3200" spc="100" dirty="0">
                <a:solidFill>
                  <a:schemeClr val="accent2"/>
                </a:solidFill>
                <a:ea typeface="Calibri" charset="0"/>
                <a:cs typeface="Calibri" charset="0"/>
              </a:rPr>
              <a:t>Animations</a:t>
            </a:r>
            <a:endParaRPr lang="ru-RU" sz="3200" spc="100" dirty="0">
              <a:solidFill>
                <a:schemeClr val="accent2"/>
              </a:solidFill>
              <a:ea typeface="Lato" panose="020F0502020204030203" pitchFamily="34" charset="0"/>
              <a:cs typeface="Poppins SemiBold" panose="020000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10443" y="2532863"/>
            <a:ext cx="86704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nb-NO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CAS </a:t>
            </a:r>
            <a:r>
              <a:rPr lang="nb-NO" sz="2000" dirty="0" err="1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does</a:t>
            </a:r>
            <a:r>
              <a:rPr lang="nb-NO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 not </a:t>
            </a:r>
            <a:r>
              <a:rPr lang="nb-NO" sz="2000" dirty="0" err="1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usually</a:t>
            </a:r>
            <a:r>
              <a:rPr lang="nb-NO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 have </a:t>
            </a:r>
            <a:r>
              <a:rPr lang="nb-NO" sz="2000" dirty="0" err="1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animations</a:t>
            </a:r>
            <a:r>
              <a:rPr lang="nb-NO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 </a:t>
            </a:r>
            <a:r>
              <a:rPr lang="nb-NO" sz="2000" dirty="0" err="1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on</a:t>
            </a:r>
            <a:r>
              <a:rPr lang="nb-NO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 </a:t>
            </a:r>
            <a:r>
              <a:rPr lang="nb-NO" sz="2000" dirty="0" err="1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its</a:t>
            </a:r>
            <a:r>
              <a:rPr lang="nb-NO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 slides.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nb-NO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If </a:t>
            </a:r>
            <a:r>
              <a:rPr lang="nb-NO" sz="2000" dirty="0" err="1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you</a:t>
            </a:r>
            <a:r>
              <a:rPr lang="nb-NO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 </a:t>
            </a:r>
            <a:r>
              <a:rPr lang="nb-NO" sz="2000" dirty="0" err="1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need</a:t>
            </a:r>
            <a:r>
              <a:rPr lang="nb-NO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 to pause for </a:t>
            </a:r>
            <a:r>
              <a:rPr lang="nb-NO" sz="2000" dirty="0" err="1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effect</a:t>
            </a:r>
            <a:r>
              <a:rPr lang="nb-NO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, </a:t>
            </a:r>
            <a:r>
              <a:rPr lang="nb-NO" sz="2000" dirty="0" err="1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you</a:t>
            </a:r>
            <a:r>
              <a:rPr lang="nb-NO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 </a:t>
            </a:r>
            <a:r>
              <a:rPr lang="nb-NO" sz="2000" dirty="0" err="1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are</a:t>
            </a:r>
            <a:r>
              <a:rPr lang="nb-NO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 </a:t>
            </a:r>
            <a:r>
              <a:rPr lang="nb-NO" sz="2000" dirty="0" err="1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welcome</a:t>
            </a:r>
            <a:r>
              <a:rPr lang="nb-NO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 to </a:t>
            </a:r>
            <a:r>
              <a:rPr lang="nb-NO" sz="2000" dirty="0" err="1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use</a:t>
            </a:r>
            <a:r>
              <a:rPr lang="nb-NO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 an on-</a:t>
            </a:r>
            <a:r>
              <a:rPr lang="nb-NO" sz="2000" dirty="0" err="1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click</a:t>
            </a:r>
            <a:r>
              <a:rPr lang="nb-NO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 </a:t>
            </a:r>
            <a:r>
              <a:rPr lang="nb-NO" sz="2000" dirty="0" err="1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animation</a:t>
            </a:r>
            <a:r>
              <a:rPr lang="nb-NO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, </a:t>
            </a:r>
            <a:r>
              <a:rPr lang="nb-NO" sz="2000" dirty="0" err="1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but</a:t>
            </a:r>
            <a:r>
              <a:rPr lang="nb-NO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 </a:t>
            </a:r>
            <a:r>
              <a:rPr lang="nb-NO" sz="2000" dirty="0" err="1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we</a:t>
            </a:r>
            <a:r>
              <a:rPr lang="nb-NO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 </a:t>
            </a:r>
            <a:r>
              <a:rPr lang="nb-NO" sz="2000" dirty="0" err="1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urge</a:t>
            </a:r>
            <a:r>
              <a:rPr lang="nb-NO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 </a:t>
            </a:r>
            <a:r>
              <a:rPr lang="nb-NO" sz="2000" dirty="0" err="1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you</a:t>
            </a:r>
            <a:r>
              <a:rPr lang="nb-NO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 to </a:t>
            </a:r>
            <a:r>
              <a:rPr lang="nb-NO" sz="2000" dirty="0" err="1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use</a:t>
            </a:r>
            <a:r>
              <a:rPr lang="nb-NO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 </a:t>
            </a:r>
            <a:r>
              <a:rPr lang="nb-NO" sz="2000" dirty="0" err="1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either</a:t>
            </a:r>
            <a:r>
              <a:rPr lang="nb-NO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 «</a:t>
            </a:r>
            <a:r>
              <a:rPr lang="nb-NO" sz="2000" dirty="0" err="1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appear</a:t>
            </a:r>
            <a:r>
              <a:rPr lang="nb-NO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», «fade» or «</a:t>
            </a:r>
            <a:r>
              <a:rPr lang="nb-NO" sz="2000" dirty="0" err="1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wipe</a:t>
            </a:r>
            <a:r>
              <a:rPr lang="nb-NO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», and to </a:t>
            </a:r>
            <a:r>
              <a:rPr lang="nb-NO" sz="2000" dirty="0" err="1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always</a:t>
            </a:r>
            <a:r>
              <a:rPr lang="nb-NO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 </a:t>
            </a:r>
            <a:r>
              <a:rPr lang="nb-NO" sz="2000" dirty="0" err="1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use</a:t>
            </a:r>
            <a:r>
              <a:rPr lang="nb-NO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 </a:t>
            </a:r>
            <a:r>
              <a:rPr lang="nb-NO" sz="2000" dirty="0" err="1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the</a:t>
            </a:r>
            <a:r>
              <a:rPr lang="nb-NO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 same </a:t>
            </a:r>
            <a:r>
              <a:rPr lang="nb-NO" sz="2000" dirty="0" err="1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animation</a:t>
            </a:r>
            <a:r>
              <a:rPr lang="nb-NO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nb-NO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CAS </a:t>
            </a:r>
            <a:r>
              <a:rPr lang="nb-NO" sz="2000" dirty="0" err="1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does</a:t>
            </a:r>
            <a:r>
              <a:rPr lang="nb-NO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 </a:t>
            </a:r>
            <a:r>
              <a:rPr lang="nb-NO" sz="2000" dirty="0" err="1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use</a:t>
            </a:r>
            <a:r>
              <a:rPr lang="nb-NO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 a </a:t>
            </a:r>
            <a:r>
              <a:rPr lang="nb-NO" sz="2000" dirty="0" err="1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transition</a:t>
            </a:r>
            <a:r>
              <a:rPr lang="nb-NO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 </a:t>
            </a:r>
            <a:r>
              <a:rPr lang="nb-NO" sz="2000" dirty="0" err="1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between</a:t>
            </a:r>
            <a:r>
              <a:rPr lang="nb-NO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 slides. It is </a:t>
            </a:r>
            <a:r>
              <a:rPr lang="nb-NO" sz="2000" dirty="0" err="1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called</a:t>
            </a:r>
            <a:r>
              <a:rPr lang="nb-NO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 «push».</a:t>
            </a:r>
          </a:p>
        </p:txBody>
      </p:sp>
    </p:spTree>
    <p:extLst>
      <p:ext uri="{BB962C8B-B14F-4D97-AF65-F5344CB8AC3E}">
        <p14:creationId xmlns:p14="http://schemas.microsoft.com/office/powerpoint/2010/main" val="347300250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FE92267C-DF9E-4B27-B854-BE5FCBBB1E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1" r="14430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C06892C-2348-46A5-B2BF-637FFC2A9E75}"/>
              </a:ext>
            </a:extLst>
          </p:cNvPr>
          <p:cNvSpPr txBox="1">
            <a:spLocks/>
          </p:cNvSpPr>
          <p:nvPr/>
        </p:nvSpPr>
        <p:spPr>
          <a:xfrm>
            <a:off x="7021939" y="1426313"/>
            <a:ext cx="4243469" cy="93334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US" sz="3200" spc="100" dirty="0">
                <a:solidFill>
                  <a:schemeClr val="accent2"/>
                </a:solidFill>
                <a:ea typeface="Calibri" charset="0"/>
                <a:cs typeface="Calibri" charset="0"/>
              </a:rPr>
              <a:t>Images</a:t>
            </a:r>
            <a:endParaRPr lang="ru-RU" sz="3200" spc="100" dirty="0">
              <a:solidFill>
                <a:schemeClr val="accent2"/>
              </a:solidFill>
              <a:ea typeface="Lato" panose="020F0502020204030203" pitchFamily="34" charset="0"/>
              <a:cs typeface="Poppins SemiBold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D1D309-1A12-4C79-89FA-9538C93FC694}"/>
              </a:ext>
            </a:extLst>
          </p:cNvPr>
          <p:cNvSpPr/>
          <p:nvPr/>
        </p:nvSpPr>
        <p:spPr>
          <a:xfrm>
            <a:off x="7021940" y="2596871"/>
            <a:ext cx="42434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If you use images in your presentation, we’d like you to go big!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 Light" charset="0"/>
              </a:rPr>
              <a:t>Here’s a half screen image, and it looks good in a presentation.</a:t>
            </a:r>
          </a:p>
        </p:txBody>
      </p:sp>
    </p:spTree>
    <p:extLst>
      <p:ext uri="{BB962C8B-B14F-4D97-AF65-F5344CB8AC3E}">
        <p14:creationId xmlns:p14="http://schemas.microsoft.com/office/powerpoint/2010/main" val="358321113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29" y="-3153"/>
            <a:ext cx="12254630" cy="68611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853A1D-5D4A-4351-B197-840820CA07C3}"/>
              </a:ext>
            </a:extLst>
          </p:cNvPr>
          <p:cNvSpPr/>
          <p:nvPr/>
        </p:nvSpPr>
        <p:spPr>
          <a:xfrm>
            <a:off x="3048000" y="1"/>
            <a:ext cx="6096000" cy="6857999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350562" y="2462031"/>
            <a:ext cx="5490875" cy="4937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800"/>
              </a:lnSpc>
            </a:pPr>
            <a:r>
              <a:rPr lang="en-US" sz="3600" spc="100" dirty="0">
                <a:solidFill>
                  <a:schemeClr val="tx2">
                    <a:alpha val="90000"/>
                  </a:schemeClr>
                </a:solidFill>
                <a:ea typeface="Calibri" charset="0"/>
                <a:cs typeface="Calibri" charset="0"/>
              </a:rPr>
              <a:t>Special Slide</a:t>
            </a:r>
          </a:p>
        </p:txBody>
      </p:sp>
      <p:sp>
        <p:nvSpPr>
          <p:cNvPr id="8" name="Прямоугольник 24"/>
          <p:cNvSpPr/>
          <p:nvPr/>
        </p:nvSpPr>
        <p:spPr>
          <a:xfrm>
            <a:off x="3826327" y="3135249"/>
            <a:ext cx="45393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2000" dirty="0" err="1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" panose="020F0502020204030204" pitchFamily="34" charset="0"/>
              </a:rPr>
              <a:t>We</a:t>
            </a:r>
            <a:r>
              <a:rPr lang="nb-NO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" panose="020F0502020204030204" pitchFamily="34" charset="0"/>
              </a:rPr>
              <a:t> </a:t>
            </a:r>
            <a:r>
              <a:rPr lang="nb-NO" sz="2000" dirty="0" err="1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" panose="020F0502020204030204" pitchFamily="34" charset="0"/>
              </a:rPr>
              <a:t>use</a:t>
            </a:r>
            <a:r>
              <a:rPr lang="nb-NO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" panose="020F0502020204030204" pitchFamily="34" charset="0"/>
              </a:rPr>
              <a:t> </a:t>
            </a:r>
            <a:r>
              <a:rPr lang="nb-NO" sz="2000" dirty="0" err="1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" panose="020F0502020204030204" pitchFamily="34" charset="0"/>
              </a:rPr>
              <a:t>this</a:t>
            </a:r>
            <a:r>
              <a:rPr lang="nb-NO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" panose="020F0502020204030204" pitchFamily="34" charset="0"/>
              </a:rPr>
              <a:t> to </a:t>
            </a:r>
            <a:r>
              <a:rPr lang="nb-NO" sz="2000" dirty="0" err="1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" panose="020F0502020204030204" pitchFamily="34" charset="0"/>
              </a:rPr>
              <a:t>highligh</a:t>
            </a:r>
            <a:r>
              <a:rPr lang="nb-NO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" panose="020F0502020204030204" pitchFamily="34" charset="0"/>
              </a:rPr>
              <a:t> a </a:t>
            </a:r>
            <a:r>
              <a:rPr lang="nb-NO" sz="2000" dirty="0" err="1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" panose="020F0502020204030204" pitchFamily="34" charset="0"/>
              </a:rPr>
              <a:t>point</a:t>
            </a:r>
            <a:r>
              <a:rPr lang="nb-NO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" panose="020F0502020204030204" pitchFamily="34" charset="0"/>
              </a:rPr>
              <a:t> or statement in </a:t>
            </a:r>
            <a:r>
              <a:rPr lang="nb-NO" sz="2000" dirty="0" err="1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" panose="020F0502020204030204" pitchFamily="34" charset="0"/>
              </a:rPr>
              <a:t>our</a:t>
            </a:r>
            <a:r>
              <a:rPr lang="nb-NO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" panose="020F0502020204030204" pitchFamily="34" charset="0"/>
              </a:rPr>
              <a:t> </a:t>
            </a:r>
            <a:r>
              <a:rPr lang="nb-NO" sz="2000" dirty="0" err="1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" panose="020F0502020204030204" pitchFamily="34" charset="0"/>
              </a:rPr>
              <a:t>presentation</a:t>
            </a:r>
            <a:r>
              <a:rPr lang="nb-NO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" panose="020F0502020204030204" pitchFamily="34" charset="0"/>
              </a:rPr>
              <a:t>. The </a:t>
            </a:r>
            <a:r>
              <a:rPr lang="nb-NO" sz="2000" dirty="0" err="1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" panose="020F0502020204030204" pitchFamily="34" charset="0"/>
              </a:rPr>
              <a:t>background</a:t>
            </a:r>
            <a:r>
              <a:rPr lang="nb-NO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" panose="020F0502020204030204" pitchFamily="34" charset="0"/>
              </a:rPr>
              <a:t> image </a:t>
            </a:r>
            <a:r>
              <a:rPr lang="nb-NO" sz="2000" dirty="0" err="1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" panose="020F0502020204030204" pitchFamily="34" charset="0"/>
              </a:rPr>
              <a:t>can</a:t>
            </a:r>
            <a:r>
              <a:rPr lang="nb-NO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" panose="020F0502020204030204" pitchFamily="34" charset="0"/>
              </a:rPr>
              <a:t> be </a:t>
            </a:r>
            <a:r>
              <a:rPr lang="nb-NO" sz="2000" dirty="0" err="1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" panose="020F0502020204030204" pitchFamily="34" charset="0"/>
              </a:rPr>
              <a:t>changes</a:t>
            </a:r>
            <a:r>
              <a:rPr lang="nb-NO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" panose="020F0502020204030204" pitchFamily="34" charset="0"/>
              </a:rPr>
              <a:t> to serve </a:t>
            </a:r>
            <a:r>
              <a:rPr lang="nb-NO" sz="2000" dirty="0" err="1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" panose="020F0502020204030204" pitchFamily="34" charset="0"/>
              </a:rPr>
              <a:t>your</a:t>
            </a:r>
            <a:r>
              <a:rPr lang="nb-NO" sz="2000" dirty="0">
                <a:solidFill>
                  <a:schemeClr val="tx1">
                    <a:alpha val="90000"/>
                  </a:schemeClr>
                </a:solidFill>
                <a:ea typeface="Calibri Light" charset="0"/>
                <a:cs typeface="Calibri" panose="020F0502020204030204" pitchFamily="34" charset="0"/>
              </a:rPr>
              <a:t> purpose.</a:t>
            </a:r>
            <a:endParaRPr lang="en-GB" sz="2000" dirty="0">
              <a:solidFill>
                <a:schemeClr val="tx1">
                  <a:alpha val="90000"/>
                </a:schemeClr>
              </a:solidFill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9045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CAS colours">
      <a:dk1>
        <a:sysClr val="windowText" lastClr="000000"/>
      </a:dk1>
      <a:lt1>
        <a:sysClr val="window" lastClr="FFFFFF"/>
      </a:lt1>
      <a:dk2>
        <a:srgbClr val="444546"/>
      </a:dk2>
      <a:lt2>
        <a:srgbClr val="F0F1F2"/>
      </a:lt2>
      <a:accent1>
        <a:srgbClr val="32413E"/>
      </a:accent1>
      <a:accent2>
        <a:srgbClr val="375C4C"/>
      </a:accent2>
      <a:accent3>
        <a:srgbClr val="507464"/>
      </a:accent3>
      <a:accent4>
        <a:srgbClr val="AF3E4E"/>
      </a:accent4>
      <a:accent5>
        <a:srgbClr val="CD5058"/>
      </a:accent5>
      <a:accent6>
        <a:srgbClr val="E5C494"/>
      </a:accent6>
      <a:hlink>
        <a:srgbClr val="AF3E4E"/>
      </a:hlink>
      <a:folHlink>
        <a:srgbClr val="AF3E4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281</Words>
  <Application>Microsoft Office PowerPoint</Application>
  <PresentationFormat>Widescreen</PresentationFormat>
  <Paragraphs>29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Georgia</vt:lpstr>
      <vt:lpstr>Lato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Camilla Kottum Elmar</dc:creator>
  <cp:lastModifiedBy>Camilla Elmar</cp:lastModifiedBy>
  <cp:revision>15</cp:revision>
  <dcterms:created xsi:type="dcterms:W3CDTF">2022-02-03T15:19:35Z</dcterms:created>
  <dcterms:modified xsi:type="dcterms:W3CDTF">2025-06-03T11:38:48Z</dcterms:modified>
</cp:coreProperties>
</file>